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2"/>
    <p:sldId id="263" r:id="rId3"/>
    <p:sldId id="266" r:id="rId4"/>
    <p:sldId id="273" r:id="rId5"/>
    <p:sldId id="257" r:id="rId6"/>
    <p:sldId id="275" r:id="rId7"/>
    <p:sldId id="270" r:id="rId8"/>
    <p:sldId id="265" r:id="rId9"/>
    <p:sldId id="260" r:id="rId10"/>
    <p:sldId id="271" r:id="rId11"/>
    <p:sldId id="258" r:id="rId12"/>
    <p:sldId id="272" r:id="rId13"/>
    <p:sldId id="261" r:id="rId14"/>
    <p:sldId id="269" r:id="rId15"/>
    <p:sldId id="262" r:id="rId16"/>
    <p:sldId id="268" r:id="rId17"/>
    <p:sldId id="274" r:id="rId18"/>
    <p:sldId id="26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0.png"/><Relationship Id="rId5" Type="http://schemas.openxmlformats.org/officeDocument/2006/relationships/image" Target="../media/image42.png"/><Relationship Id="rId10" Type="http://schemas.openxmlformats.org/officeDocument/2006/relationships/image" Target="../media/image49.png"/><Relationship Id="rId4" Type="http://schemas.openxmlformats.org/officeDocument/2006/relationships/image" Target="../media/image40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55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8.png"/><Relationship Id="rId5" Type="http://schemas.openxmlformats.org/officeDocument/2006/relationships/image" Target="../media/image60.png"/><Relationship Id="rId10" Type="http://schemas.openxmlformats.org/officeDocument/2006/relationships/image" Target="../media/image67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ports.sina.com.cn/chess/gjxq/2023-04-17/doc-imyqsnsi1595928.shtml" TargetMode="External"/><Relationship Id="rId2" Type="http://schemas.openxmlformats.org/officeDocument/2006/relationships/hyperlink" Target="https://sports.sina.com.cn/chess/gjxq/2023-05-01/doc-imyshhks7480629.s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ports.sina.com.cn/chess/gjxq/2023-04-27/doc-imyruvku1761660.s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12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2.png"/><Relationship Id="rId10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881B7-AC92-70E9-7742-5B04AA227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E542E4-B772-AD90-C088-55D16BAFC4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13591" y="-234974"/>
            <a:ext cx="5142496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926CB03-1C8A-AF5A-953D-5D1F77E93941}"/>
              </a:ext>
            </a:extLst>
          </p:cNvPr>
          <p:cNvSpPr txBox="1"/>
          <p:nvPr/>
        </p:nvSpPr>
        <p:spPr>
          <a:xfrm>
            <a:off x="7834312" y="239371"/>
            <a:ext cx="32099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b="1" i="0" dirty="0">
                <a:solidFill>
                  <a:srgbClr val="222222"/>
                </a:solidFill>
                <a:effectLst/>
                <a:latin typeface="Inter"/>
              </a:rPr>
              <a:t>目标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Inter"/>
              </a:rPr>
              <a:t>：将死对方的国王，即对方的国王处于被攻击状态（被将军），且无法通过走棋或吃子来摆脱这种状态。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9E495A-BD42-8C5F-5965-056FDA22A44F}"/>
              </a:ext>
            </a:extLst>
          </p:cNvPr>
          <p:cNvSpPr txBox="1"/>
          <p:nvPr/>
        </p:nvSpPr>
        <p:spPr>
          <a:xfrm>
            <a:off x="7722392" y="3663975"/>
            <a:ext cx="343376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zh-CN" altLang="en-US" b="1" i="0" dirty="0">
                <a:solidFill>
                  <a:srgbClr val="222222"/>
                </a:solidFill>
                <a:effectLst/>
                <a:latin typeface="Inter"/>
              </a:rPr>
              <a:t>经典规则（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Inter"/>
              </a:rPr>
              <a:t>Classical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Inter"/>
              </a:rPr>
              <a:t>）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Inter"/>
              </a:rPr>
              <a:t>：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Inter"/>
              </a:rPr>
              <a:t>90mins</a:t>
            </a:r>
            <a:endParaRPr lang="zh-CN" altLang="en-US" b="0" i="0" dirty="0">
              <a:solidFill>
                <a:srgbClr val="222222"/>
              </a:solidFill>
              <a:effectLst/>
              <a:latin typeface="Inter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b="1" i="0" dirty="0">
                <a:solidFill>
                  <a:srgbClr val="222222"/>
                </a:solidFill>
                <a:effectLst/>
                <a:latin typeface="Inter"/>
              </a:rPr>
              <a:t>快棋（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Inter"/>
              </a:rPr>
              <a:t>Rapid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Inter"/>
              </a:rPr>
              <a:t>）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Inter"/>
              </a:rPr>
              <a:t>：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Inter"/>
              </a:rPr>
              <a:t>10-60mins</a:t>
            </a:r>
            <a:endParaRPr lang="zh-CN" altLang="en-US" b="0" i="0" dirty="0">
              <a:solidFill>
                <a:srgbClr val="222222"/>
              </a:solidFill>
              <a:effectLst/>
              <a:latin typeface="Inter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b="1" i="0" dirty="0">
                <a:solidFill>
                  <a:srgbClr val="222222"/>
                </a:solidFill>
                <a:effectLst/>
                <a:latin typeface="Inter"/>
              </a:rPr>
              <a:t>超快棋（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Inter"/>
              </a:rPr>
              <a:t>Blitz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Inter"/>
              </a:rPr>
              <a:t>）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Inter"/>
              </a:rPr>
              <a:t>：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Inter"/>
              </a:rPr>
              <a:t>3-10mins</a:t>
            </a:r>
            <a:endParaRPr lang="zh-CN" altLang="en-US" b="0" i="0" dirty="0">
              <a:solidFill>
                <a:srgbClr val="222222"/>
              </a:solidFill>
              <a:effectLst/>
              <a:latin typeface="Inter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912112-180D-03E6-469A-C0F092E77D54}"/>
              </a:ext>
            </a:extLst>
          </p:cNvPr>
          <p:cNvSpPr txBox="1"/>
          <p:nvPr/>
        </p:nvSpPr>
        <p:spPr>
          <a:xfrm>
            <a:off x="7834312" y="1439700"/>
            <a:ext cx="32099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Inter"/>
              </a:rPr>
              <a:t> To checkmate the opponent's king, which means the opponent's king is under attack (in check) and cannot escape from this state by moving or capturing.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1411D5-A8E0-187C-A678-29298D2EA0AD}"/>
              </a:ext>
            </a:extLst>
          </p:cNvPr>
          <p:cNvSpPr txBox="1"/>
          <p:nvPr/>
        </p:nvSpPr>
        <p:spPr>
          <a:xfrm>
            <a:off x="7495154" y="5418300"/>
            <a:ext cx="4241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Inter"/>
              </a:rPr>
              <a:t>ELO RANK SCORE SYSTEM Magnus Carlsen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1139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1FACF-9945-557F-0516-F70E40324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FFE1E0-25A4-362D-26AF-A1E5D078F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" y="248285"/>
            <a:ext cx="2099310" cy="19373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84EFCC-D9A7-9E0F-0BCC-7EC99864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" y="2535555"/>
            <a:ext cx="2124710" cy="2022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D8519D-5DBD-E58D-EBB6-3E0BF1E3F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667885"/>
            <a:ext cx="2080895" cy="20948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97C75AD-3A5E-3BE6-4DBD-21C403C93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009" y="248285"/>
            <a:ext cx="1829099" cy="18128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8BAE972-7A27-BADD-69AC-2DD868F0E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7707" y="2659356"/>
            <a:ext cx="1729401" cy="175654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70C8B86-438C-823B-4C93-69B6A8B57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970" y="4915102"/>
            <a:ext cx="1729401" cy="18059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270554-F69B-8E56-E7A3-BEFAC253F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9839" y="80960"/>
            <a:ext cx="2883067" cy="21791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C5A827A-C215-54C8-6F45-AAAF8482FC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9839" y="2344796"/>
            <a:ext cx="2883067" cy="23023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DD8897A-C8D4-AE7B-6797-6D17D8B77C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2143" y="4731917"/>
            <a:ext cx="2588538" cy="211556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0A8303F-AA48-347D-CF85-6F1F85583B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10187" y="125018"/>
            <a:ext cx="2767413" cy="217082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26ED520-B773-46A9-5694-EFAF598D1E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0187" y="2406596"/>
            <a:ext cx="2883067" cy="228039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9BEDF6C-4212-CF4A-00BF-B367FFD874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67631" y="4614370"/>
            <a:ext cx="2691168" cy="2148379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BC7E240-17FC-E779-4BB4-056F5F170A72}"/>
              </a:ext>
            </a:extLst>
          </p:cNvPr>
          <p:cNvCxnSpPr>
            <a:cxnSpLocks/>
          </p:cNvCxnSpPr>
          <p:nvPr/>
        </p:nvCxnSpPr>
        <p:spPr>
          <a:xfrm flipV="1">
            <a:off x="4943856" y="1768517"/>
            <a:ext cx="0" cy="292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DBAED79-61B1-5BC6-86CC-65E907EC9B57}"/>
              </a:ext>
            </a:extLst>
          </p:cNvPr>
          <p:cNvCxnSpPr>
            <a:cxnSpLocks/>
          </p:cNvCxnSpPr>
          <p:nvPr/>
        </p:nvCxnSpPr>
        <p:spPr>
          <a:xfrm flipV="1">
            <a:off x="3383280" y="4123292"/>
            <a:ext cx="0" cy="292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25C5A17-5684-2556-76D7-D98ABA90B1DA}"/>
              </a:ext>
            </a:extLst>
          </p:cNvPr>
          <p:cNvCxnSpPr>
            <a:cxnSpLocks/>
          </p:cNvCxnSpPr>
          <p:nvPr/>
        </p:nvCxnSpPr>
        <p:spPr>
          <a:xfrm flipV="1">
            <a:off x="10076688" y="1664208"/>
            <a:ext cx="0" cy="292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5B14B7F-6B6A-944E-574C-DAEE58FCF6FA}"/>
              </a:ext>
            </a:extLst>
          </p:cNvPr>
          <p:cNvCxnSpPr>
            <a:cxnSpLocks/>
          </p:cNvCxnSpPr>
          <p:nvPr/>
        </p:nvCxnSpPr>
        <p:spPr>
          <a:xfrm flipV="1">
            <a:off x="3608832" y="4168013"/>
            <a:ext cx="0" cy="292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06E7467-CE5B-4674-097D-C365D4B86D45}"/>
              </a:ext>
            </a:extLst>
          </p:cNvPr>
          <p:cNvCxnSpPr>
            <a:cxnSpLocks/>
          </p:cNvCxnSpPr>
          <p:nvPr/>
        </p:nvCxnSpPr>
        <p:spPr>
          <a:xfrm flipV="1">
            <a:off x="11058144" y="6181344"/>
            <a:ext cx="0" cy="292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A83B744-D22F-95A9-AB85-D2C051773191}"/>
              </a:ext>
            </a:extLst>
          </p:cNvPr>
          <p:cNvCxnSpPr>
            <a:cxnSpLocks/>
          </p:cNvCxnSpPr>
          <p:nvPr/>
        </p:nvCxnSpPr>
        <p:spPr>
          <a:xfrm flipV="1">
            <a:off x="10643616" y="6327648"/>
            <a:ext cx="0" cy="292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52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20" y="0"/>
            <a:ext cx="3329305" cy="21012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" y="95250"/>
            <a:ext cx="1835150" cy="18205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35" y="2362835"/>
            <a:ext cx="2013585" cy="20485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5" y="4858385"/>
            <a:ext cx="1991360" cy="1828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2180" y="2282190"/>
            <a:ext cx="3369945" cy="22009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514" y="4709477"/>
            <a:ext cx="3409950" cy="21266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793F8C-4957-4647-7862-8CC3C003F9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9650" y="95250"/>
            <a:ext cx="3263018" cy="20943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50FD06-51B4-3DFE-D4C6-4B60F73F6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0818" y="292026"/>
            <a:ext cx="1711947" cy="17008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350C186-384C-69F5-66C4-0DAFD8C94B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9650" y="2476807"/>
            <a:ext cx="3263019" cy="20837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E3564AF-B981-2222-79D3-0114C31B67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0818" y="2606091"/>
            <a:ext cx="1638600" cy="164581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3E80C6E-9CAA-3E8B-31FB-E55622711A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5375" y="4722353"/>
            <a:ext cx="3177293" cy="199996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D99E447-F93F-7595-7A9A-6F94026DC7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0818" y="4818177"/>
            <a:ext cx="1755955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2BFAD-421A-BFFC-C4A3-D700B359C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E0590B-ABCF-2156-7829-73A2989D9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" y="95250"/>
            <a:ext cx="1835150" cy="18205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B1FCD5-88BE-DCFD-F769-3FF8EB67F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" y="2362835"/>
            <a:ext cx="2013585" cy="20485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1D8640-C0AE-25D5-A42E-4D6E1421C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47" y="4738697"/>
            <a:ext cx="1991360" cy="1828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FFEF14-F8C8-44FB-B426-501BFC0BB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818" y="292026"/>
            <a:ext cx="1711947" cy="17008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D3FC9D9-3741-7E7C-5695-095CAA916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0818" y="2606091"/>
            <a:ext cx="1638600" cy="164581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B3285BD-87ED-2825-F1AA-0FB900A1A6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0818" y="4818177"/>
            <a:ext cx="1755955" cy="1828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B7A21F-CD0F-087E-6D5E-175582727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859" y="0"/>
            <a:ext cx="2795582" cy="21951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ADA2448-2DC7-DD99-F5ED-E73B0A702F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5860" y="2266343"/>
            <a:ext cx="2821220" cy="21951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22B4AE3-AEC6-29B4-1317-4D377C27BD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5859" y="4555515"/>
            <a:ext cx="2904018" cy="219516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5193A88-79F4-D736-4809-9B51F1807C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98399" y="95250"/>
            <a:ext cx="2821220" cy="220540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B1FBE41-3107-6149-E581-822BB2EFD2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98399" y="2414675"/>
            <a:ext cx="2709681" cy="214084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E841C4D-68B4-396F-FFFF-9806C07320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8234" y="4738697"/>
            <a:ext cx="2499846" cy="1977438"/>
          </a:xfrm>
          <a:prstGeom prst="rect">
            <a:avLst/>
          </a:prstGeom>
        </p:spPr>
      </p:pic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879A91A-B25E-A925-74B7-F6956CF91C15}"/>
              </a:ext>
            </a:extLst>
          </p:cNvPr>
          <p:cNvCxnSpPr>
            <a:cxnSpLocks/>
          </p:cNvCxnSpPr>
          <p:nvPr/>
        </p:nvCxnSpPr>
        <p:spPr>
          <a:xfrm flipV="1">
            <a:off x="6500818" y="6750679"/>
            <a:ext cx="4807262" cy="1207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B5EFCBC-2C4E-AF91-DEA9-A5A576070416}"/>
              </a:ext>
            </a:extLst>
          </p:cNvPr>
          <p:cNvCxnSpPr>
            <a:cxnSpLocks/>
          </p:cNvCxnSpPr>
          <p:nvPr/>
        </p:nvCxnSpPr>
        <p:spPr>
          <a:xfrm flipV="1">
            <a:off x="3718560" y="3629157"/>
            <a:ext cx="0" cy="292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A75FB00-CCC4-5BE8-3DF9-CE9382B6C8E3}"/>
              </a:ext>
            </a:extLst>
          </p:cNvPr>
          <p:cNvCxnSpPr>
            <a:cxnSpLocks/>
          </p:cNvCxnSpPr>
          <p:nvPr/>
        </p:nvCxnSpPr>
        <p:spPr>
          <a:xfrm>
            <a:off x="4949952" y="4786335"/>
            <a:ext cx="0" cy="303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2334C02-2DED-8CBD-89A9-24A54C079B52}"/>
              </a:ext>
            </a:extLst>
          </p:cNvPr>
          <p:cNvCxnSpPr>
            <a:cxnSpLocks/>
          </p:cNvCxnSpPr>
          <p:nvPr/>
        </p:nvCxnSpPr>
        <p:spPr>
          <a:xfrm flipV="1">
            <a:off x="3718560" y="1700224"/>
            <a:ext cx="0" cy="292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C5585C8-4A47-3587-1615-A9E8B9F17439}"/>
              </a:ext>
            </a:extLst>
          </p:cNvPr>
          <p:cNvCxnSpPr>
            <a:cxnSpLocks/>
          </p:cNvCxnSpPr>
          <p:nvPr/>
        </p:nvCxnSpPr>
        <p:spPr>
          <a:xfrm flipV="1">
            <a:off x="4041648" y="1700224"/>
            <a:ext cx="0" cy="292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5F3D90E-9FE8-9275-E882-EBAC53F88EE6}"/>
              </a:ext>
            </a:extLst>
          </p:cNvPr>
          <p:cNvCxnSpPr>
            <a:cxnSpLocks/>
          </p:cNvCxnSpPr>
          <p:nvPr/>
        </p:nvCxnSpPr>
        <p:spPr>
          <a:xfrm flipV="1">
            <a:off x="10344912" y="3921765"/>
            <a:ext cx="0" cy="292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68247AE-34F5-CE11-37FC-B8E1DBE43BC8}"/>
              </a:ext>
            </a:extLst>
          </p:cNvPr>
          <p:cNvCxnSpPr>
            <a:cxnSpLocks/>
          </p:cNvCxnSpPr>
          <p:nvPr/>
        </p:nvCxnSpPr>
        <p:spPr>
          <a:xfrm flipV="1">
            <a:off x="9816141" y="1995211"/>
            <a:ext cx="0" cy="305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CD4D10B-1076-AE67-C280-1980EACEABC7}"/>
              </a:ext>
            </a:extLst>
          </p:cNvPr>
          <p:cNvCxnSpPr>
            <a:cxnSpLocks/>
          </p:cNvCxnSpPr>
          <p:nvPr/>
        </p:nvCxnSpPr>
        <p:spPr>
          <a:xfrm flipV="1">
            <a:off x="9272016" y="1282197"/>
            <a:ext cx="0" cy="292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096FBB2-68D4-57B6-1CAA-19E50F7BA8C9}"/>
              </a:ext>
            </a:extLst>
          </p:cNvPr>
          <p:cNvCxnSpPr>
            <a:cxnSpLocks/>
          </p:cNvCxnSpPr>
          <p:nvPr/>
        </p:nvCxnSpPr>
        <p:spPr>
          <a:xfrm flipV="1">
            <a:off x="10183359" y="1777238"/>
            <a:ext cx="0" cy="292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887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95BEE87-94D0-9073-BF54-60C1BAF085C7}"/>
              </a:ext>
            </a:extLst>
          </p:cNvPr>
          <p:cNvSpPr txBox="1"/>
          <p:nvPr/>
        </p:nvSpPr>
        <p:spPr>
          <a:xfrm>
            <a:off x="931794" y="151681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chess.com</a:t>
            </a:r>
            <a:r>
              <a:rPr lang="zh-CN" altLang="en-US" dirty="0">
                <a:hlinkClick r:id="rId2"/>
              </a:rPr>
              <a:t>：惊人的</a:t>
            </a:r>
            <a:r>
              <a:rPr lang="en-US" altLang="zh-CN" dirty="0">
                <a:hlinkClick r:id="rId2"/>
              </a:rPr>
              <a:t>Rg6 </a:t>
            </a:r>
            <a:r>
              <a:rPr lang="zh-CN" altLang="en-US" dirty="0">
                <a:hlinkClick r:id="rId2"/>
              </a:rPr>
              <a:t>丁立人决胜时刻分析</a:t>
            </a:r>
            <a:r>
              <a:rPr lang="en-US" altLang="zh-CN" dirty="0">
                <a:hlinkClick r:id="rId2"/>
              </a:rPr>
              <a:t>(</a:t>
            </a:r>
            <a:r>
              <a:rPr lang="zh-CN" altLang="en-US" dirty="0">
                <a:hlinkClick r:id="rId2"/>
              </a:rPr>
              <a:t>图谱</a:t>
            </a:r>
            <a:r>
              <a:rPr lang="en-US" altLang="zh-CN" dirty="0">
                <a:hlinkClick r:id="rId2"/>
              </a:rPr>
              <a:t>)_</a:t>
            </a:r>
            <a:r>
              <a:rPr lang="zh-CN" altLang="en-US" dirty="0">
                <a:hlinkClick r:id="rId2"/>
              </a:rPr>
              <a:t>国际象棋</a:t>
            </a:r>
            <a:r>
              <a:rPr lang="en-US" altLang="zh-CN" dirty="0">
                <a:hlinkClick r:id="rId2"/>
              </a:rPr>
              <a:t>_</a:t>
            </a:r>
            <a:r>
              <a:rPr lang="zh-CN" altLang="en-US" dirty="0">
                <a:hlinkClick r:id="rId2"/>
              </a:rPr>
              <a:t>新浪竞技风暴</a:t>
            </a:r>
            <a:r>
              <a:rPr lang="en-US" altLang="zh-CN" dirty="0">
                <a:hlinkClick r:id="rId2"/>
              </a:rPr>
              <a:t>_</a:t>
            </a:r>
            <a:r>
              <a:rPr lang="zh-CN" altLang="en-US" dirty="0">
                <a:hlinkClick r:id="rId2"/>
              </a:rPr>
              <a:t>新浪网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92093B-083E-2DB3-E5AB-E7C3A4CDA90B}"/>
              </a:ext>
            </a:extLst>
          </p:cNvPr>
          <p:cNvSpPr txBox="1"/>
          <p:nvPr/>
        </p:nvSpPr>
        <p:spPr>
          <a:xfrm>
            <a:off x="931794" y="2995262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chess.com</a:t>
            </a:r>
            <a:r>
              <a:rPr lang="zh-CN" altLang="en-US" dirty="0">
                <a:hlinkClick r:id="rId3"/>
              </a:rPr>
              <a:t>棋评 </a:t>
            </a:r>
            <a:r>
              <a:rPr lang="en-US" altLang="zh-CN" dirty="0">
                <a:hlinkClick r:id="rId3"/>
              </a:rPr>
              <a:t>:</a:t>
            </a:r>
            <a:r>
              <a:rPr lang="zh-CN" altLang="en-US" dirty="0">
                <a:hlinkClick r:id="rId3"/>
              </a:rPr>
              <a:t>丁立人发现将杀再次追平比赛比分</a:t>
            </a:r>
            <a:r>
              <a:rPr lang="en-US" altLang="zh-CN" dirty="0">
                <a:hlinkClick r:id="rId3"/>
              </a:rPr>
              <a:t>_</a:t>
            </a:r>
            <a:r>
              <a:rPr lang="zh-CN" altLang="en-US" dirty="0">
                <a:hlinkClick r:id="rId3"/>
              </a:rPr>
              <a:t>国际象棋</a:t>
            </a:r>
            <a:r>
              <a:rPr lang="en-US" altLang="zh-CN" dirty="0">
                <a:hlinkClick r:id="rId3"/>
              </a:rPr>
              <a:t>_</a:t>
            </a:r>
            <a:r>
              <a:rPr lang="zh-CN" altLang="en-US" dirty="0">
                <a:hlinkClick r:id="rId3"/>
              </a:rPr>
              <a:t>新浪竞技风暴</a:t>
            </a:r>
            <a:r>
              <a:rPr lang="en-US" altLang="zh-CN" dirty="0">
                <a:hlinkClick r:id="rId3"/>
              </a:rPr>
              <a:t>_</a:t>
            </a:r>
            <a:r>
              <a:rPr lang="zh-CN" altLang="en-US" dirty="0">
                <a:hlinkClick r:id="rId3"/>
              </a:rPr>
              <a:t>新浪网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FC1C59-39AE-6E9F-C485-76639DEB9560}"/>
              </a:ext>
            </a:extLst>
          </p:cNvPr>
          <p:cNvSpPr txBox="1"/>
          <p:nvPr/>
        </p:nvSpPr>
        <p:spPr>
          <a:xfrm>
            <a:off x="931794" y="4358166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chess.com</a:t>
            </a:r>
            <a:r>
              <a:rPr lang="zh-CN" altLang="en-US" dirty="0">
                <a:hlinkClick r:id="rId4"/>
              </a:rPr>
              <a:t>：丁立人在混乱而壮观的第</a:t>
            </a:r>
            <a:r>
              <a:rPr lang="en-US" altLang="zh-CN" dirty="0">
                <a:hlinkClick r:id="rId4"/>
              </a:rPr>
              <a:t>12</a:t>
            </a:r>
            <a:r>
              <a:rPr lang="zh-CN" altLang="en-US" dirty="0">
                <a:hlinkClick r:id="rId4"/>
              </a:rPr>
              <a:t>局战胜涅波</a:t>
            </a:r>
            <a:r>
              <a:rPr lang="en-US" altLang="zh-CN" dirty="0">
                <a:hlinkClick r:id="rId4"/>
              </a:rPr>
              <a:t>_</a:t>
            </a:r>
            <a:r>
              <a:rPr lang="zh-CN" altLang="en-US" dirty="0">
                <a:hlinkClick r:id="rId4"/>
              </a:rPr>
              <a:t>国际象棋</a:t>
            </a:r>
            <a:r>
              <a:rPr lang="en-US" altLang="zh-CN" dirty="0">
                <a:hlinkClick r:id="rId4"/>
              </a:rPr>
              <a:t>_</a:t>
            </a:r>
            <a:r>
              <a:rPr lang="zh-CN" altLang="en-US" dirty="0">
                <a:hlinkClick r:id="rId4"/>
              </a:rPr>
              <a:t>新浪竞技风暴</a:t>
            </a:r>
            <a:r>
              <a:rPr lang="en-US" altLang="zh-CN" dirty="0">
                <a:hlinkClick r:id="rId4"/>
              </a:rPr>
              <a:t>_</a:t>
            </a:r>
            <a:r>
              <a:rPr lang="zh-CN" altLang="en-US" dirty="0">
                <a:hlinkClick r:id="rId4"/>
              </a:rPr>
              <a:t>新浪网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D8919-3A2A-5D3D-0D12-12B18C6A7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263AB1-785F-467C-8AA0-0FFC0D992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59" y="752472"/>
            <a:ext cx="5024120" cy="502412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279A3910-9194-44A8-4243-538427667DC5}"/>
              </a:ext>
            </a:extLst>
          </p:cNvPr>
          <p:cNvSpPr/>
          <p:nvPr/>
        </p:nvSpPr>
        <p:spPr>
          <a:xfrm>
            <a:off x="556895" y="4877435"/>
            <a:ext cx="1402080" cy="11176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C7DB3C-A2FD-F958-FE1A-FE355CCE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797" y="752472"/>
            <a:ext cx="5024120" cy="4926968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2AEF9347-6E17-879C-4BB9-0AD911B50698}"/>
              </a:ext>
            </a:extLst>
          </p:cNvPr>
          <p:cNvSpPr/>
          <p:nvPr/>
        </p:nvSpPr>
        <p:spPr>
          <a:xfrm>
            <a:off x="8209280" y="1849120"/>
            <a:ext cx="1402080" cy="20320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20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9E4C6D-9E17-CF87-A97E-6F7A5233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939" y="1399892"/>
            <a:ext cx="6430272" cy="20291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DB0FBB-1E16-7F25-56D2-659F2DA0B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38" y="3763198"/>
            <a:ext cx="4029151" cy="24678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293F5A-0623-E586-5AA0-9CDB77ABB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354" y="3763198"/>
            <a:ext cx="3909027" cy="23385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F8939-1267-0258-FB3A-69536433A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F64F0A-FEFF-80C7-6D0F-14DB19577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33" y="1644686"/>
            <a:ext cx="5582429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20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E54EB-38BB-5044-27D0-366DD9F6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918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BCFC-9748-363E-EF8A-1B5ABD514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48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13AE7-C5E9-5D6A-88A1-F653E79B2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D03FF4-B708-ED90-6758-4EBD73FF8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413" y="1066470"/>
            <a:ext cx="4725059" cy="47250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15B6339-4ECA-81B5-B77F-22F2BE38BCCF}"/>
              </a:ext>
            </a:extLst>
          </p:cNvPr>
          <p:cNvSpPr txBox="1"/>
          <p:nvPr/>
        </p:nvSpPr>
        <p:spPr>
          <a:xfrm>
            <a:off x="3167743" y="4016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“1. e4 e5” mean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BC47CC4-6518-C32B-5466-FD9EFAE14450}"/>
              </a:ext>
            </a:extLst>
          </p:cNvPr>
          <p:cNvCxnSpPr>
            <a:cxnSpLocks/>
          </p:cNvCxnSpPr>
          <p:nvPr/>
        </p:nvCxnSpPr>
        <p:spPr>
          <a:xfrm flipV="1">
            <a:off x="6091918" y="3790950"/>
            <a:ext cx="0" cy="97155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D72B5C3-3C3D-165F-DDE2-633F1C10419A}"/>
              </a:ext>
            </a:extLst>
          </p:cNvPr>
          <p:cNvCxnSpPr>
            <a:cxnSpLocks/>
          </p:cNvCxnSpPr>
          <p:nvPr/>
        </p:nvCxnSpPr>
        <p:spPr>
          <a:xfrm>
            <a:off x="5749018" y="2305050"/>
            <a:ext cx="0" cy="781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星形: 四角 11">
            <a:extLst>
              <a:ext uri="{FF2B5EF4-FFF2-40B4-BE49-F238E27FC236}">
                <a16:creationId xmlns:a16="http://schemas.microsoft.com/office/drawing/2014/main" id="{997E79E6-026D-4AA3-A17D-67F6EB3E1222}"/>
              </a:ext>
            </a:extLst>
          </p:cNvPr>
          <p:cNvSpPr/>
          <p:nvPr/>
        </p:nvSpPr>
        <p:spPr>
          <a:xfrm>
            <a:off x="5872843" y="3009900"/>
            <a:ext cx="219072" cy="342900"/>
          </a:xfrm>
          <a:prstGeom prst="star4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星形: 五角 12">
            <a:extLst>
              <a:ext uri="{FF2B5EF4-FFF2-40B4-BE49-F238E27FC236}">
                <a16:creationId xmlns:a16="http://schemas.microsoft.com/office/drawing/2014/main" id="{AD1DD1DD-4CBE-E276-F940-32D72DA827AA}"/>
              </a:ext>
            </a:extLst>
          </p:cNvPr>
          <p:cNvSpPr/>
          <p:nvPr/>
        </p:nvSpPr>
        <p:spPr>
          <a:xfrm>
            <a:off x="5825053" y="3550682"/>
            <a:ext cx="295274" cy="34290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B52E216-FD97-A929-1826-47E936F847F9}"/>
              </a:ext>
            </a:extLst>
          </p:cNvPr>
          <p:cNvSpPr/>
          <p:nvPr/>
        </p:nvSpPr>
        <p:spPr>
          <a:xfrm>
            <a:off x="5749018" y="1866900"/>
            <a:ext cx="466725" cy="54292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7560451-41A6-0196-7132-BECDF6F1A320}"/>
              </a:ext>
            </a:extLst>
          </p:cNvPr>
          <p:cNvSpPr/>
          <p:nvPr/>
        </p:nvSpPr>
        <p:spPr>
          <a:xfrm>
            <a:off x="5749018" y="4500710"/>
            <a:ext cx="466725" cy="542925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05820B-519F-95A5-140F-30A6BC7E06EE}"/>
              </a:ext>
            </a:extLst>
          </p:cNvPr>
          <p:cNvSpPr txBox="1"/>
          <p:nvPr/>
        </p:nvSpPr>
        <p:spPr>
          <a:xfrm>
            <a:off x="158194" y="2327270"/>
            <a:ext cx="2662589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altLang="zh-CN" b="0" i="0" dirty="0">
                <a:effectLst/>
                <a:latin typeface="Inter"/>
              </a:rPr>
              <a:t>"!" good move</a:t>
            </a:r>
          </a:p>
          <a:p>
            <a:pPr algn="l">
              <a:spcBef>
                <a:spcPts val="600"/>
              </a:spcBef>
            </a:pPr>
            <a:r>
              <a:rPr lang="en-US" altLang="zh-CN" b="0" i="0" dirty="0">
                <a:effectLst/>
                <a:latin typeface="Inter"/>
              </a:rPr>
              <a:t>"!!" very good move</a:t>
            </a:r>
          </a:p>
          <a:p>
            <a:pPr algn="l">
              <a:spcBef>
                <a:spcPts val="600"/>
              </a:spcBef>
            </a:pPr>
            <a:r>
              <a:rPr lang="en-US" altLang="zh-CN" b="0" i="0" dirty="0">
                <a:effectLst/>
                <a:latin typeface="Inter"/>
              </a:rPr>
              <a:t>"!?" a risky but creative move</a:t>
            </a:r>
          </a:p>
          <a:p>
            <a:pPr algn="l">
              <a:spcBef>
                <a:spcPts val="600"/>
              </a:spcBef>
            </a:pPr>
            <a:r>
              <a:rPr lang="en-US" altLang="zh-CN" b="0" i="0" dirty="0">
                <a:effectLst/>
                <a:latin typeface="Inter"/>
              </a:rPr>
              <a:t>"??" very bad move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ABF0600-338C-8D7B-9E77-BCDCDC3EF645}"/>
              </a:ext>
            </a:extLst>
          </p:cNvPr>
          <p:cNvSpPr txBox="1"/>
          <p:nvPr/>
        </p:nvSpPr>
        <p:spPr>
          <a:xfrm>
            <a:off x="8008377" y="937291"/>
            <a:ext cx="4189151" cy="4983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50"/>
              </a:spcBef>
            </a:pPr>
            <a:r>
              <a:rPr lang="en-US" altLang="zh-CN" b="1" i="0" dirty="0">
                <a:solidFill>
                  <a:srgbClr val="05073B"/>
                </a:solidFill>
                <a:effectLst/>
                <a:latin typeface="-apple-system"/>
              </a:rPr>
              <a:t>Opening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:</a:t>
            </a:r>
          </a:p>
          <a:p>
            <a:pPr algn="l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5073B"/>
                </a:solidFill>
                <a:effectLst/>
                <a:latin typeface="PingFang-SC-Regular"/>
              </a:rPr>
              <a:t>Force development</a:t>
            </a:r>
          </a:p>
          <a:p>
            <a:pPr algn="l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5073B"/>
                </a:solidFill>
                <a:effectLst/>
                <a:latin typeface="PingFang-SC-Regular"/>
              </a:rPr>
              <a:t>Center control</a:t>
            </a:r>
          </a:p>
          <a:p>
            <a:pPr algn="l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5073B"/>
                </a:solidFill>
                <a:effectLst/>
                <a:latin typeface="PingFang-SC-Regular"/>
              </a:rPr>
              <a:t>Common types: Italian, Spanish</a:t>
            </a:r>
          </a:p>
          <a:p>
            <a:pPr algn="l">
              <a:spcBef>
                <a:spcPts val="1050"/>
              </a:spcBef>
            </a:pPr>
            <a:r>
              <a:rPr lang="en-US" altLang="zh-CN" b="1" i="0" dirty="0">
                <a:solidFill>
                  <a:srgbClr val="05073B"/>
                </a:solidFill>
                <a:effectLst/>
                <a:latin typeface="-apple-system"/>
              </a:rPr>
              <a:t>Middlegame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:</a:t>
            </a:r>
          </a:p>
          <a:p>
            <a:pPr algn="l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5073B"/>
                </a:solidFill>
                <a:effectLst/>
                <a:latin typeface="PingFang-SC-Regular"/>
              </a:rPr>
              <a:t>Intense battles</a:t>
            </a:r>
          </a:p>
          <a:p>
            <a:pPr algn="l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5073B"/>
                </a:solidFill>
                <a:effectLst/>
                <a:latin typeface="PingFang-SC-Regular"/>
              </a:rPr>
              <a:t>Piece exchanges</a:t>
            </a:r>
            <a:r>
              <a:rPr lang="en-US" altLang="zh-CN" dirty="0">
                <a:solidFill>
                  <a:srgbClr val="05073B"/>
                </a:solidFill>
                <a:latin typeface="PingFang-SC-Regular"/>
              </a:rPr>
              <a:t>    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PingFang-SC-Regular"/>
              </a:rPr>
              <a:t>Attacks</a:t>
            </a:r>
          </a:p>
          <a:p>
            <a:pPr algn="l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5073B"/>
                </a:solidFill>
                <a:effectLst/>
                <a:latin typeface="PingFang-SC-Regular"/>
              </a:rPr>
              <a:t>Positional struggle</a:t>
            </a:r>
          </a:p>
          <a:p>
            <a:pPr algn="l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5073B"/>
                </a:solidFill>
                <a:effectLst/>
                <a:latin typeface="PingFang-SC-Regular"/>
              </a:rPr>
              <a:t>Requires: Strong calculation, tactical insight</a:t>
            </a:r>
          </a:p>
          <a:p>
            <a:pPr algn="l">
              <a:spcBef>
                <a:spcPts val="1050"/>
              </a:spcBef>
            </a:pPr>
            <a:r>
              <a:rPr lang="en-US" altLang="zh-CN" b="1" i="0" dirty="0">
                <a:solidFill>
                  <a:srgbClr val="05073B"/>
                </a:solidFill>
                <a:effectLst/>
                <a:latin typeface="-apple-system"/>
              </a:rPr>
              <a:t>Endgame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:</a:t>
            </a:r>
          </a:p>
          <a:p>
            <a:pPr algn="l">
              <a:spcBef>
                <a:spcPts val="1050"/>
              </a:spcBef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5073B"/>
                </a:solidFill>
                <a:effectLst/>
                <a:latin typeface="PingFang-SC-Regular"/>
              </a:rPr>
              <a:t>Simplified position </a:t>
            </a:r>
          </a:p>
          <a:p>
            <a:pPr algn="l">
              <a:spcBef>
                <a:spcPts val="1050"/>
              </a:spcBef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5073B"/>
                </a:solidFill>
                <a:effectLst/>
                <a:latin typeface="PingFang-SC-Regular"/>
              </a:rPr>
              <a:t>Pawn promotion, king activity, piece coordination</a:t>
            </a:r>
          </a:p>
        </p:txBody>
      </p:sp>
    </p:spTree>
    <p:extLst>
      <p:ext uri="{BB962C8B-B14F-4D97-AF65-F5344CB8AC3E}">
        <p14:creationId xmlns:p14="http://schemas.microsoft.com/office/powerpoint/2010/main" val="375521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B5C80-CDB4-BD3E-7404-4254AABC1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4DA729-2331-98C6-B98F-EFF700226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866" y="347057"/>
            <a:ext cx="4420217" cy="36581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CD4525-9BE5-BC52-8E2E-4CCADE8E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786" y="4929094"/>
            <a:ext cx="5020376" cy="13432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A0B008-BC01-6E5F-B191-E1810D60EAB7}"/>
              </a:ext>
            </a:extLst>
          </p:cNvPr>
          <p:cNvSpPr txBox="1"/>
          <p:nvPr/>
        </p:nvSpPr>
        <p:spPr>
          <a:xfrm>
            <a:off x="8839200" y="4044638"/>
            <a:ext cx="202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14+4</a:t>
            </a:r>
            <a:endParaRPr lang="zh-CN" altLang="en-US" sz="3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41430F-AF8E-996B-8E00-39A917B27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4" y="0"/>
            <a:ext cx="4062792" cy="35256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352753-DCE5-569A-E506-181FA16182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17" y="3928618"/>
            <a:ext cx="6162675" cy="28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2BC6C-EF4D-A373-E293-D6D64AE76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C66111-A54E-69D0-82B7-B750F2B78C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" t="51398"/>
          <a:stretch/>
        </p:blipFill>
        <p:spPr>
          <a:xfrm>
            <a:off x="0" y="2992522"/>
            <a:ext cx="8885583" cy="31090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F6BD32-273C-4B59-8E4D-59D55DD564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68" b="51905"/>
          <a:stretch/>
        </p:blipFill>
        <p:spPr>
          <a:xfrm>
            <a:off x="3747052" y="4570313"/>
            <a:ext cx="6967330" cy="18603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A2DE9D-48FE-AF64-C65C-D6E260C73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36" y="184128"/>
            <a:ext cx="10118996" cy="28083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3CB063-381E-5B45-A541-C6C2765D5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862" y="1588325"/>
            <a:ext cx="2743200" cy="9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8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137" y="-2530475"/>
            <a:ext cx="2454275" cy="1936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09" y="-2606040"/>
            <a:ext cx="2574290" cy="20123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45" y="2715260"/>
            <a:ext cx="1870710" cy="17418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33100" y="-2639060"/>
            <a:ext cx="2337435" cy="17665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0357" y="-2341245"/>
            <a:ext cx="2590800" cy="19792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040" y="254000"/>
            <a:ext cx="1871980" cy="19805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2430" y="201295"/>
            <a:ext cx="3148330" cy="20332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100" y="2494915"/>
            <a:ext cx="3390900" cy="21316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040" y="4937760"/>
            <a:ext cx="1797685" cy="18256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2430" y="4730750"/>
            <a:ext cx="3380740" cy="21374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77480" y="201295"/>
            <a:ext cx="3285920" cy="21253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91275" y="254000"/>
            <a:ext cx="1893570" cy="18662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77480" y="2542540"/>
            <a:ext cx="3244215" cy="20218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92545" y="2614295"/>
            <a:ext cx="1881505" cy="187833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0B06D1C-1085-B485-15D4-0E04727D65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4120" y="4852035"/>
            <a:ext cx="3129280" cy="19565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E740BB6-A427-B098-C012-B668D8BF5F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91275" y="4852035"/>
            <a:ext cx="2029149" cy="191272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D9297CB-8F2E-9C4E-FA58-52C87CC2321A}"/>
              </a:ext>
            </a:extLst>
          </p:cNvPr>
          <p:cNvSpPr txBox="1"/>
          <p:nvPr/>
        </p:nvSpPr>
        <p:spPr>
          <a:xfrm>
            <a:off x="4671371" y="3224659"/>
            <a:ext cx="41627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The scores are always positive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27827-36D6-48C8-9B04-0526AA8A9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A7D77E-37B3-DEF0-78AD-C303E5D44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09" y="437510"/>
            <a:ext cx="10926700" cy="560148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6711A53-446C-207C-D693-3644E140521C}"/>
              </a:ext>
            </a:extLst>
          </p:cNvPr>
          <p:cNvSpPr/>
          <p:nvPr/>
        </p:nvSpPr>
        <p:spPr>
          <a:xfrm>
            <a:off x="406891" y="3429000"/>
            <a:ext cx="4353339" cy="111318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94CEA4-3A46-F461-DEF7-3D30E414375B}"/>
              </a:ext>
            </a:extLst>
          </p:cNvPr>
          <p:cNvSpPr txBox="1"/>
          <p:nvPr/>
        </p:nvSpPr>
        <p:spPr>
          <a:xfrm>
            <a:off x="5335078" y="219208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Centipawn Evaluation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472851-DB77-BD04-C083-993FFBF46F02}"/>
              </a:ext>
            </a:extLst>
          </p:cNvPr>
          <p:cNvSpPr txBox="1"/>
          <p:nvPr/>
        </p:nvSpPr>
        <p:spPr>
          <a:xfrm>
            <a:off x="5324890" y="3648415"/>
            <a:ext cx="62964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Mate Evaluation</a:t>
            </a:r>
          </a:p>
          <a:p>
            <a:r>
              <a:rPr lang="en-US" altLang="zh-CN" dirty="0"/>
              <a:t>one player has a forced checkmate in a certain number of moves</a:t>
            </a:r>
          </a:p>
          <a:p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{“type”:”mate”,”value”:3} white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checkmate in 3 moves.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{“</a:t>
            </a:r>
            <a:r>
              <a:rPr lang="en-US" altLang="zh-CN" dirty="0" err="1">
                <a:latin typeface="Arial" panose="020B0604020202020204" pitchFamily="34" charset="0"/>
              </a:rPr>
              <a:t>type”:”mate”,”value</a:t>
            </a:r>
            <a:r>
              <a:rPr lang="en-US" altLang="zh-CN" dirty="0">
                <a:latin typeface="Arial" panose="020B0604020202020204" pitchFamily="34" charset="0"/>
              </a:rPr>
              <a:t>”:-2} black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checkmate in 2 moves.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845BF6-A090-85AA-AD11-E45D8F62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805" y="5820331"/>
            <a:ext cx="4534533" cy="60015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65B601E-AC3C-7F84-F543-328CB5DCA551}"/>
              </a:ext>
            </a:extLst>
          </p:cNvPr>
          <p:cNvSpPr/>
          <p:nvPr/>
        </p:nvSpPr>
        <p:spPr>
          <a:xfrm>
            <a:off x="5069401" y="5563818"/>
            <a:ext cx="4353339" cy="111318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210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64CC5-625E-7D96-48A2-7FA26AEB2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B27E64E-C21A-11E6-BD58-835F69863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5" y="2715260"/>
            <a:ext cx="1870710" cy="17418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EB57B3-D1C7-CB58-F6A7-6F7674A6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" y="254000"/>
            <a:ext cx="1871980" cy="19805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EDBC26-1CD3-86CC-D87C-8967E789F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40" y="4937760"/>
            <a:ext cx="1797685" cy="18256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F7ACCDF-906A-79F4-E3BC-23E427672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275" y="254000"/>
            <a:ext cx="1893570" cy="186626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FBC2AAF-B9A7-3049-2C75-B40878F07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545" y="2614295"/>
            <a:ext cx="1881505" cy="18783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95B029A-81F8-A4CB-E06F-D08D74222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275" y="4852035"/>
            <a:ext cx="2029149" cy="191272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FD4C66F-8C1F-0973-FA93-E191641C90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5076" y="254000"/>
            <a:ext cx="2752964" cy="218924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1DA9876-A932-EE8E-A8CF-86DCFCDE32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3224" y="2614295"/>
            <a:ext cx="2716620" cy="210870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802BDB3-0BC8-86A0-26FF-AF0B77DB52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3395" y="4827503"/>
            <a:ext cx="2584312" cy="20229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5215DC3-C1E9-1273-DE59-8F16673D03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8080" y="109907"/>
            <a:ext cx="2851319" cy="222115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C1410B9-15E4-F423-7572-85F768CCC9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02779" y="2452455"/>
            <a:ext cx="2716620" cy="221368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39B394D-472C-F526-BA4B-4EC25CE588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02779" y="4607069"/>
            <a:ext cx="2851319" cy="2136608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6707FA9-72FB-2788-6C58-985BFB51E9B9}"/>
              </a:ext>
            </a:extLst>
          </p:cNvPr>
          <p:cNvCxnSpPr/>
          <p:nvPr/>
        </p:nvCxnSpPr>
        <p:spPr>
          <a:xfrm flipV="1">
            <a:off x="4037584" y="1899920"/>
            <a:ext cx="0" cy="220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3AE4549-6BCF-8B20-BA7C-42746414E05E}"/>
              </a:ext>
            </a:extLst>
          </p:cNvPr>
          <p:cNvCxnSpPr/>
          <p:nvPr/>
        </p:nvCxnSpPr>
        <p:spPr>
          <a:xfrm flipV="1">
            <a:off x="4659376" y="1285630"/>
            <a:ext cx="0" cy="220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BB5EC64-A0DB-4E57-5D39-AA042FD8FCCE}"/>
              </a:ext>
            </a:extLst>
          </p:cNvPr>
          <p:cNvCxnSpPr/>
          <p:nvPr/>
        </p:nvCxnSpPr>
        <p:spPr>
          <a:xfrm flipV="1">
            <a:off x="10072113" y="557276"/>
            <a:ext cx="0" cy="220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0FB7D18-A74A-5D80-03A1-1A7FA6CC3DB8}"/>
              </a:ext>
            </a:extLst>
          </p:cNvPr>
          <p:cNvCxnSpPr/>
          <p:nvPr/>
        </p:nvCxnSpPr>
        <p:spPr>
          <a:xfrm flipV="1">
            <a:off x="4862576" y="4272280"/>
            <a:ext cx="0" cy="220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E28CD05-010C-853E-561D-59A78641C07F}"/>
              </a:ext>
            </a:extLst>
          </p:cNvPr>
          <p:cNvCxnSpPr/>
          <p:nvPr/>
        </p:nvCxnSpPr>
        <p:spPr>
          <a:xfrm flipV="1">
            <a:off x="5012944" y="6265418"/>
            <a:ext cx="0" cy="220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C4182DF-ADCA-7827-7709-8763A03B496A}"/>
              </a:ext>
            </a:extLst>
          </p:cNvPr>
          <p:cNvCxnSpPr/>
          <p:nvPr/>
        </p:nvCxnSpPr>
        <p:spPr>
          <a:xfrm flipV="1">
            <a:off x="4452112" y="3498786"/>
            <a:ext cx="0" cy="220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2910FD2-40AF-E6E1-1C77-DAF94A69F814}"/>
              </a:ext>
            </a:extLst>
          </p:cNvPr>
          <p:cNvCxnSpPr>
            <a:cxnSpLocks/>
          </p:cNvCxnSpPr>
          <p:nvPr/>
        </p:nvCxnSpPr>
        <p:spPr>
          <a:xfrm flipV="1">
            <a:off x="10631424" y="4150360"/>
            <a:ext cx="0" cy="225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456E378-24CD-5CA0-2982-41206FD108CD}"/>
              </a:ext>
            </a:extLst>
          </p:cNvPr>
          <p:cNvCxnSpPr/>
          <p:nvPr/>
        </p:nvCxnSpPr>
        <p:spPr>
          <a:xfrm flipV="1">
            <a:off x="11096752" y="1679575"/>
            <a:ext cx="0" cy="220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4E8B30E-198A-8021-EFC8-DF8DB8FBAB96}"/>
              </a:ext>
            </a:extLst>
          </p:cNvPr>
          <p:cNvCxnSpPr/>
          <p:nvPr/>
        </p:nvCxnSpPr>
        <p:spPr>
          <a:xfrm flipV="1">
            <a:off x="11395456" y="6208285"/>
            <a:ext cx="0" cy="220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81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EAE38-0C5D-DA0F-66AC-E907D83D5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047D112-0026-EA14-3FD6-049C9356B10D}"/>
              </a:ext>
            </a:extLst>
          </p:cNvPr>
          <p:cNvSpPr txBox="1"/>
          <p:nvPr/>
        </p:nvSpPr>
        <p:spPr>
          <a:xfrm>
            <a:off x="4516507" y="1603302"/>
            <a:ext cx="767549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Why Separate Handling Matters:</a:t>
            </a:r>
            <a:endParaRPr lang="en-US" altLang="zh-CN" dirty="0"/>
          </a:p>
          <a:p>
            <a:r>
              <a:rPr lang="zh-CN" altLang="en-US" dirty="0"/>
              <a:t>Type-Specific Handling:</a:t>
            </a:r>
            <a:endParaRPr lang="en-US" altLang="zh-CN" dirty="0"/>
          </a:p>
          <a:p>
            <a:r>
              <a:rPr lang="zh-CN" altLang="en-US" dirty="0"/>
              <a:t>If you don't differentiate between cp and mate types and simply assignevaluation["value"] to score without checking the type, it could result inmisleading interpretations of the score.</a:t>
            </a:r>
            <a:endParaRPr lang="en-US" altLang="zh-CN" dirty="0"/>
          </a:p>
          <a:p>
            <a:r>
              <a:rPr lang="zh-CN" altLang="en-US" dirty="0"/>
              <a:t>For example, if the type is mate (indicating a forced checkmate), but you treat it asa cp value (which is a relative evaluation of position), you might misinterpret it as a large advantage for a player, rather than recognizing it as an imminentcheckmate.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cp Type Handling:</a:t>
            </a:r>
            <a:endParaRPr lang="en-US" altLang="zh-CN" dirty="0"/>
          </a:p>
          <a:p>
            <a:r>
              <a:rPr lang="zh-CN" altLang="en-US" dirty="0"/>
              <a:t>If evaluation["type"]== "cp" , the value directly represents the positional advantage.which is often used for creating a graph of position evaluations over time.</a:t>
            </a:r>
            <a:endParaRPr lang="en-US" altLang="zh-CN" dirty="0"/>
          </a:p>
          <a:p>
            <a:r>
              <a:rPr lang="zh-CN" altLang="en-US" dirty="0"/>
              <a:t>mate Type Handling:</a:t>
            </a:r>
            <a:endParaRPr lang="en-US" altLang="zh-CN" dirty="0"/>
          </a:p>
          <a:p>
            <a:r>
              <a:rPr lang="zh-CN" altLang="en-US" dirty="0"/>
              <a:t>lf evaluation["type"] == "mate" , the value should be treated differently because itindicates a checkmate threat, which is a game-ending situation. You wouldn't wantto plot this in the same way as a positional evaluation.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9FD4D2-EA63-D535-BE60-BB789ED0F2DD}"/>
              </a:ext>
            </a:extLst>
          </p:cNvPr>
          <p:cNvSpPr txBox="1"/>
          <p:nvPr/>
        </p:nvSpPr>
        <p:spPr>
          <a:xfrm>
            <a:off x="332133" y="176385"/>
            <a:ext cx="60976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in both old and new code</a:t>
            </a:r>
            <a:r>
              <a:rPr lang="en-US" altLang="zh-CN" dirty="0"/>
              <a:t>s</a:t>
            </a:r>
            <a:r>
              <a:rPr lang="zh-CN" altLang="en-US" dirty="0"/>
              <a:t>, the final result for score is basedon evaluation["value"] . </a:t>
            </a:r>
            <a:endParaRPr lang="en-US" altLang="zh-CN" dirty="0"/>
          </a:p>
          <a:p>
            <a:r>
              <a:rPr lang="zh-CN" altLang="en-US" dirty="0"/>
              <a:t>However, the difference between </a:t>
            </a:r>
            <a:r>
              <a:rPr lang="en-US" altLang="zh-CN" dirty="0"/>
              <a:t>them is </a:t>
            </a:r>
            <a:r>
              <a:rPr lang="zh-CN" altLang="en-US" dirty="0"/>
              <a:t>how the evaluation type is handled, </a:t>
            </a:r>
            <a:r>
              <a:rPr lang="en-US" altLang="zh-CN" dirty="0"/>
              <a:t>the </a:t>
            </a:r>
            <a:r>
              <a:rPr lang="zh-CN" altLang="en-US" dirty="0"/>
              <a:t>distinction </a:t>
            </a:r>
            <a:r>
              <a:rPr lang="en-US" altLang="zh-CN" dirty="0"/>
              <a:t>may</a:t>
            </a:r>
            <a:r>
              <a:rPr lang="zh-CN" altLang="en-US" dirty="0"/>
              <a:t> affect the overall logic and output,especially if you don't account for the different evaluation types properly.</a:t>
            </a:r>
          </a:p>
        </p:txBody>
      </p:sp>
    </p:spTree>
    <p:extLst>
      <p:ext uri="{BB962C8B-B14F-4D97-AF65-F5344CB8AC3E}">
        <p14:creationId xmlns:p14="http://schemas.microsoft.com/office/powerpoint/2010/main" val="116791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565" y="126365"/>
            <a:ext cx="3238500" cy="20593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5" y="248285"/>
            <a:ext cx="2099310" cy="19373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" y="2535555"/>
            <a:ext cx="2124710" cy="2022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535555"/>
            <a:ext cx="3237865" cy="2042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4744720"/>
            <a:ext cx="3237865" cy="20180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4667885"/>
            <a:ext cx="2080895" cy="20948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4C831E-38EE-E66F-EE07-7E15AAB867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4052" y="136975"/>
            <a:ext cx="3347400" cy="21281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13C61F-ABF8-72F3-9769-A9437AB47E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8009" y="248285"/>
            <a:ext cx="1829099" cy="18128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4865CE9-5A19-894B-933C-6B79D39626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8723" y="2456807"/>
            <a:ext cx="3076482" cy="195909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EDB199-54D2-4910-A305-3A6FC96392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7707" y="2659356"/>
            <a:ext cx="1729401" cy="175654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A497C08-D761-2870-2E02-00B40E984C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29775" y="4761933"/>
            <a:ext cx="3039178" cy="195909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1F9B6F9-A7E1-6490-F98C-E6330AAB36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90970" y="4915102"/>
            <a:ext cx="1729401" cy="18059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527</Words>
  <Application>Microsoft Office PowerPoint</Application>
  <PresentationFormat>宽屏</PresentationFormat>
  <Paragraphs>44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-apple-system</vt:lpstr>
      <vt:lpstr>Inter</vt:lpstr>
      <vt:lpstr>PingFang-SC-Regular</vt:lpstr>
      <vt:lpstr>Arial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Administrator</cp:lastModifiedBy>
  <cp:revision>19</cp:revision>
  <dcterms:created xsi:type="dcterms:W3CDTF">2023-08-09T12:44:00Z</dcterms:created>
  <dcterms:modified xsi:type="dcterms:W3CDTF">2025-01-21T20:31:59Z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2052-12.1.0.19770</vt:lpwstr>
  </property>
</Properties>
</file>